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71" r:id="rId4"/>
    <p:sldId id="277" r:id="rId5"/>
    <p:sldId id="256" r:id="rId6"/>
    <p:sldId id="274" r:id="rId7"/>
    <p:sldId id="275" r:id="rId8"/>
    <p:sldId id="268" r:id="rId9"/>
    <p:sldId id="262" r:id="rId10"/>
    <p:sldId id="261" r:id="rId11"/>
    <p:sldId id="260" r:id="rId12"/>
    <p:sldId id="266" r:id="rId13"/>
    <p:sldId id="265" r:id="rId14"/>
    <p:sldId id="270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4B13-C162-AD60-B191-40C404D10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FAAB1-9DC2-08D4-AE6A-2C4E8CE87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9AB9-8B67-7CD6-42EC-49119884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EEA52-8159-6FCB-135C-49115926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ABB83-A4A2-2F5D-F4D5-6E1D4E88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501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0574-1C30-EC6E-85A7-617DA6AA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9AEA3-88E4-C79A-5DCC-F764089F4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FC3C-FF66-61B8-2CE1-DE830F67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0445B-39FC-77A4-EDDF-7D5BE60CF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00831-D0B7-41F2-7803-0C41646DD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68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544DAF-7E5E-1CE1-D8A3-51E521533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60AA1-C4A1-C836-FBB7-AF34397EF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220A1-B466-FD94-4DF9-417B93FE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706C-C673-5DBC-2569-4CB278AB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C79B9-8F48-A8FB-8037-0F78F48E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636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871D-F7D6-2636-27AF-FF87E3DA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72AF-215A-4245-08C0-45BEC3CB9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2F3EE-4268-CBC4-6359-DE9DC1B9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E0C6A-BC0D-399C-A1F6-339D5071A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90E46-84F7-65CF-03AC-9E177359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06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BF07-BB93-3D62-B0A5-7E6C1F1D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FCACB-0DE8-4322-9CFD-BC7775B4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F9D06-0CFC-2C0E-4911-71FDDFFE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90765-F0DA-C004-338E-10A8BDB7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1E494-52DB-950B-E530-3FB11D23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66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3F7F1-8408-0218-01AE-1920BBE9A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8524-229A-159A-792F-B3FF6D323E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80784-107E-30DC-A094-47B85F34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77C23-A8A7-38FC-7B72-57A736376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B547C-737F-1168-4AC0-6F97DB878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AB438-3209-B329-1109-31DEC191B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31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4CBB-7B80-CB9B-1944-39170796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1E348-A4C9-DCF9-A86E-B726D093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2622F-68A2-5777-C0CF-7054D15D0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DA58AE-CBEB-2BCD-86B0-8BDF83BECD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1447A-9116-FB80-9177-CC52D88DB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2233F-AC83-19E7-2D47-D4297E55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15A12-6086-D685-20B0-6DD499F5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9E23F5-13A1-9EA6-175A-7A617E282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D6350-A2AD-3C20-76F1-8AE6D8ED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83073-7FFB-876B-6201-53C0ED809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2F71F-C0A9-C944-C23B-FD77CD2C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036EC-ED20-EDE2-D4EB-41645A49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894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773F4B-C337-78DE-E7D3-D95667A2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A9198-51B2-B30B-3A37-8CA98DC0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CB840-6CD2-54EF-DC56-9BADC10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33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4D3D2-7180-E970-32F0-B7DE84A4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8383C-C6CD-030C-28F8-1E85B6D72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63074-8866-E8B9-35C3-799223C60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F449A-1121-5F75-59DB-99BFEE7D0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F06F3-AD63-9744-E065-4ADF9187C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EE902-BFCD-72CA-DF30-D26E9E5A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29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56B6-87A7-CF04-401B-D10A75B3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BF3DC-98EB-8950-18EB-5E052C037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8D2CE-D3FE-D63E-45C7-59ED02F4D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C0E1B-EAE2-CA9E-AB6E-42D6BBB1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87F5E-EC0F-65AD-4E25-9413F1B1E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11451-5CA5-0F05-10E4-CE3A8A4D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76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8A0FC-5DB5-BC19-2D52-CF97B66C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CFA6-9441-DA71-0182-86B136AF2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9221-AA98-A9D7-F8FA-A79524283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93930-DE7F-4CD4-8701-AAA171F16B83}" type="datetimeFigureOut">
              <a:rPr lang="en-IN" smtClean="0"/>
              <a:t>29-12-2023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55769-8C9F-1DE5-7C79-FC41E15DD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74A4-7490-C528-0F39-E28490CC3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9DE47-9EEF-4C2D-809A-B03286877D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73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2C52537-C282-962F-19CA-E989E149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0DCE6DF3-72FD-2969-C5C0-D1C0B5F9D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514249"/>
            <a:ext cx="9405257" cy="1310594"/>
          </a:xfrm>
        </p:spPr>
        <p:txBody>
          <a:bodyPr>
            <a:norm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TMDB MOVIE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795E79-748F-17E6-8C1D-1389CA4C6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2" r="18239"/>
          <a:stretch/>
        </p:blipFill>
        <p:spPr>
          <a:xfrm>
            <a:off x="2687542" y="3275937"/>
            <a:ext cx="2305878" cy="22263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B8529E2-D6F1-8364-B81E-3327BA2A0F49}"/>
              </a:ext>
            </a:extLst>
          </p:cNvPr>
          <p:cNvSpPr/>
          <p:nvPr/>
        </p:nvSpPr>
        <p:spPr>
          <a:xfrm>
            <a:off x="7515151" y="5021554"/>
            <a:ext cx="3978614" cy="1066014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12700" cap="flat" cmpd="sng" algn="ctr">
            <a:solidFill>
              <a:schemeClr val="bg2">
                <a:lumMod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r>
              <a:rPr lang="en-IN" dirty="0">
                <a:solidFill>
                  <a:schemeClr val="bg2"/>
                </a:solidFill>
              </a:rPr>
              <a:t>PUCHE</a:t>
            </a:r>
            <a:br>
              <a:rPr lang="en-IN" dirty="0">
                <a:solidFill>
                  <a:schemeClr val="bg2"/>
                </a:solidFill>
              </a:rPr>
            </a:br>
            <a:r>
              <a:rPr lang="en-IN" dirty="0">
                <a:solidFill>
                  <a:schemeClr val="bg2"/>
                </a:solidFill>
              </a:rPr>
              <a:t>MENTORED BY:ASHISH RAJPUT</a:t>
            </a:r>
          </a:p>
        </p:txBody>
      </p:sp>
    </p:spTree>
    <p:extLst>
      <p:ext uri="{BB962C8B-B14F-4D97-AF65-F5344CB8AC3E}">
        <p14:creationId xmlns:p14="http://schemas.microsoft.com/office/powerpoint/2010/main" val="32795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939CE-551F-17CF-6FCC-F388CA33399D}"/>
              </a:ext>
            </a:extLst>
          </p:cNvPr>
          <p:cNvSpPr txBox="1"/>
          <p:nvPr/>
        </p:nvSpPr>
        <p:spPr>
          <a:xfrm>
            <a:off x="-841423" y="119779"/>
            <a:ext cx="622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26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6.List the top 10 movies with the highest revenues and the top 10 movies with the least budget.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9EF865-5B71-C4B4-3CF9-E5BA9A86A6EC}"/>
              </a:ext>
            </a:extLst>
          </p:cNvPr>
          <p:cNvGrpSpPr/>
          <p:nvPr/>
        </p:nvGrpSpPr>
        <p:grpSpPr>
          <a:xfrm>
            <a:off x="336883" y="911146"/>
            <a:ext cx="3826042" cy="2792522"/>
            <a:chOff x="-4806" y="1060640"/>
            <a:chExt cx="6056591" cy="5165061"/>
          </a:xfrm>
        </p:grpSpPr>
        <p:pic>
          <p:nvPicPr>
            <p:cNvPr id="7" name="Picture 6" descr="A screen shot of a movie&#10;&#10;Description automatically generated">
              <a:extLst>
                <a:ext uri="{FF2B5EF4-FFF2-40B4-BE49-F238E27FC236}">
                  <a16:creationId xmlns:a16="http://schemas.microsoft.com/office/drawing/2014/main" id="{6961ABC5-7F64-1D3F-263C-E71DBE8A1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40" y="1566026"/>
              <a:ext cx="5657910" cy="4659675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82837DF-2BA3-D8EA-AF19-81DAEA476328}"/>
                </a:ext>
              </a:extLst>
            </p:cNvPr>
            <p:cNvSpPr/>
            <p:nvPr/>
          </p:nvSpPr>
          <p:spPr>
            <a:xfrm>
              <a:off x="-4806" y="1060640"/>
              <a:ext cx="6056591" cy="57649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solidFill>
                <a:srgbClr val="E42C8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rPr>
                <a:t>Highest revenue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70B693-1E1F-FF77-C155-4CC25644BE65}"/>
              </a:ext>
            </a:extLst>
          </p:cNvPr>
          <p:cNvGrpSpPr/>
          <p:nvPr/>
        </p:nvGrpSpPr>
        <p:grpSpPr>
          <a:xfrm>
            <a:off x="313507" y="3834203"/>
            <a:ext cx="3872795" cy="2913049"/>
            <a:chOff x="6086549" y="997684"/>
            <a:chExt cx="6251388" cy="5489610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B77EF2D-5403-8338-08B9-AC4F9AAF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884" y="1714398"/>
              <a:ext cx="5932092" cy="4772896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29575A-5C7F-15D2-1409-9DC93C26906A}"/>
                </a:ext>
              </a:extLst>
            </p:cNvPr>
            <p:cNvSpPr/>
            <p:nvPr/>
          </p:nvSpPr>
          <p:spPr>
            <a:xfrm>
              <a:off x="6086549" y="997684"/>
              <a:ext cx="6251388" cy="50801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solidFill>
                <a:srgbClr val="E42C8B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eiryo"/>
                  <a:ea typeface="+mn-ea"/>
                  <a:cs typeface="+mn-cs"/>
                </a:rPr>
                <a:t>Least revenue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FB1DA3BC-D9B7-FB2E-81CA-14BBA9C22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613" y="1316966"/>
            <a:ext cx="4711873" cy="54382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4A19DDE-A857-8D60-9381-0B9274AAA8C2}"/>
              </a:ext>
            </a:extLst>
          </p:cNvPr>
          <p:cNvSpPr/>
          <p:nvPr/>
        </p:nvSpPr>
        <p:spPr>
          <a:xfrm>
            <a:off x="9113552" y="1184386"/>
            <a:ext cx="3036008" cy="246358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Pirates of the Caribbean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is the movie with the highest budget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56D5726-20C8-9EBA-996C-5819BFB00866}"/>
              </a:ext>
            </a:extLst>
          </p:cNvPr>
          <p:cNvSpPr/>
          <p:nvPr/>
        </p:nvSpPr>
        <p:spPr>
          <a:xfrm>
            <a:off x="9126353" y="4040655"/>
            <a:ext cx="3023207" cy="27065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Modern Times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is the movie with the lowest budget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8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04F938-FD11-E715-699F-DFE13BE4CE8F}"/>
              </a:ext>
            </a:extLst>
          </p:cNvPr>
          <p:cNvSpPr txBox="1"/>
          <p:nvPr/>
        </p:nvSpPr>
        <p:spPr>
          <a:xfrm>
            <a:off x="-559785" y="537588"/>
            <a:ext cx="56170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0">
              <a:tabLst>
                <a:tab pos="1978025" algn="l"/>
              </a:tabLst>
            </a:pPr>
            <a:r>
              <a:rPr lang="en-US" sz="1600" dirty="0">
                <a:latin typeface="Amasis MT Pro" panose="02040504050005020304" pitchFamily="18" charset="0"/>
              </a:rPr>
              <a:t>7.How are popularities of movies related with the movie budgets?</a:t>
            </a:r>
            <a:endParaRPr lang="en-IN" sz="1600" dirty="0">
              <a:latin typeface="Amasis MT Pro" panose="020405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C5A8C-101C-5307-DFA3-B7575B204D59}"/>
              </a:ext>
            </a:extLst>
          </p:cNvPr>
          <p:cNvSpPr txBox="1"/>
          <p:nvPr/>
        </p:nvSpPr>
        <p:spPr>
          <a:xfrm>
            <a:off x="5080128" y="462326"/>
            <a:ext cx="6359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78025" algn="l"/>
              </a:tabLst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8.Display the names of all production companies along with the number of times they appear in the dataset. How are popularities of movies related with the movie budgets?</a:t>
            </a:r>
            <a:endParaRPr kumimoji="0" lang="en-IN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sis MT Pro" panose="02040504050005020304" pitchFamily="18" charset="0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F1B4B6-644C-E337-B2A0-A7011234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04" y="1415193"/>
            <a:ext cx="4696943" cy="37262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8C9EED-D40E-5ADF-8415-6709A377D110}"/>
              </a:ext>
            </a:extLst>
          </p:cNvPr>
          <p:cNvSpPr/>
          <p:nvPr/>
        </p:nvSpPr>
        <p:spPr>
          <a:xfrm>
            <a:off x="431782" y="5296877"/>
            <a:ext cx="5219988" cy="122724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Most of the movies are made at lower budget, so, there is no correlation between the budget and popularity of the movies.</a:t>
            </a:r>
            <a:endParaRPr lang="en-IN" sz="1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1B6EC6-07AA-B904-A9B2-6FA0D79F4CE7}"/>
              </a:ext>
            </a:extLst>
          </p:cNvPr>
          <p:cNvSpPr/>
          <p:nvPr/>
        </p:nvSpPr>
        <p:spPr>
          <a:xfrm>
            <a:off x="6220118" y="5442807"/>
            <a:ext cx="5219988" cy="9652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There are total 3564 movie production companies.</a:t>
            </a:r>
          </a:p>
          <a:p>
            <a:r>
              <a:rPr lang="en-US" sz="1400" dirty="0"/>
              <a:t>Warner Bros has produced the highest number of movies as per the given dataset.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C3CF20-6324-02FF-066F-5C00E1833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15194"/>
            <a:ext cx="5219988" cy="372629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E391B-C9C8-CDC7-DB97-AAD8089937CD}"/>
              </a:ext>
            </a:extLst>
          </p:cNvPr>
          <p:cNvSpPr txBox="1"/>
          <p:nvPr/>
        </p:nvSpPr>
        <p:spPr>
          <a:xfrm>
            <a:off x="-1001995" y="518971"/>
            <a:ext cx="5655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0">
              <a:tabLst>
                <a:tab pos="1978025" algn="l"/>
              </a:tabLst>
            </a:pPr>
            <a:r>
              <a:rPr lang="en-US" sz="1800" dirty="0">
                <a:latin typeface="Amasis MT Pro" panose="02040504050005020304" pitchFamily="18" charset="0"/>
              </a:rPr>
              <a:t>9.Display the names of the top 25 production companies based on the number of movies </a:t>
            </a:r>
            <a:endParaRPr lang="en-IN" sz="1800" dirty="0">
              <a:latin typeface="Amasis MT Pro" panose="020405040500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546BF-8BFE-7D0F-5BD2-A13A54EEBB3D}"/>
              </a:ext>
            </a:extLst>
          </p:cNvPr>
          <p:cNvSpPr txBox="1"/>
          <p:nvPr/>
        </p:nvSpPr>
        <p:spPr>
          <a:xfrm>
            <a:off x="4805041" y="470329"/>
            <a:ext cx="6376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>
              <a:tabLst>
                <a:tab pos="1978025" algn="l"/>
              </a:tabLst>
            </a:pPr>
            <a:r>
              <a:rPr lang="en-US" sz="1800" dirty="0">
                <a:latin typeface="Amasis MT Pro" panose="02040504050005020304" pitchFamily="18" charset="0"/>
              </a:rPr>
              <a:t>10.Sort the data in descending order based on revenue and filter the top 500 movies. (Perform outlier analysis)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5F7641E-126B-CCDA-4DA5-26C0B4D9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294" y="1511240"/>
            <a:ext cx="4057717" cy="37787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9798DAE-EC4D-CA59-D2A0-414530050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47" y="1543817"/>
            <a:ext cx="3877753" cy="30555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187F97-4435-E7E5-B393-1D1EC51D4C52}"/>
              </a:ext>
            </a:extLst>
          </p:cNvPr>
          <p:cNvSpPr/>
          <p:nvPr/>
        </p:nvSpPr>
        <p:spPr>
          <a:xfrm>
            <a:off x="32555" y="5460393"/>
            <a:ext cx="4308229" cy="122724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Warner Bros production has the highest number of movies produced. </a:t>
            </a:r>
            <a:endParaRPr lang="en-IN" sz="1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3766B3-E0F9-C6A2-D944-3DA19E620CA9}"/>
              </a:ext>
            </a:extLst>
          </p:cNvPr>
          <p:cNvSpPr/>
          <p:nvPr/>
        </p:nvSpPr>
        <p:spPr>
          <a:xfrm>
            <a:off x="8567894" y="4946792"/>
            <a:ext cx="3082416" cy="160421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performing outlier analysis ,466 movies remained out of the given 500 movies.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9D666-54DA-AE0B-F4F5-1B289BF1D4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4" t="38024" r="20622" b="23270"/>
          <a:stretch/>
        </p:blipFill>
        <p:spPr>
          <a:xfrm>
            <a:off x="4555009" y="1543817"/>
            <a:ext cx="3642189" cy="15358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CCC9A-8A42-D64D-6106-F3D0907658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87" t="46097" r="22631" b="17743"/>
          <a:stretch/>
        </p:blipFill>
        <p:spPr>
          <a:xfrm>
            <a:off x="4548541" y="3187695"/>
            <a:ext cx="3648657" cy="1647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490BB-63E4-6AA8-35AE-BC3C5D689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66" t="32865" r="22105" b="30017"/>
          <a:stretch/>
        </p:blipFill>
        <p:spPr>
          <a:xfrm>
            <a:off x="4557124" y="5010867"/>
            <a:ext cx="3648657" cy="16767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98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0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4A9F7-E704-141B-5A62-CEABEED8CD12}"/>
              </a:ext>
            </a:extLst>
          </p:cNvPr>
          <p:cNvSpPr txBox="1"/>
          <p:nvPr/>
        </p:nvSpPr>
        <p:spPr>
          <a:xfrm>
            <a:off x="95835" y="59914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11.Identify and display the names of the movies along with their runtimes for those movies that have above average runtime, using the data from the previous task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1BD24AB-6D6F-5063-071C-35B25328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3" y="1427985"/>
            <a:ext cx="7262489" cy="40237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F4487C-A77A-9E57-1609-D17D9EC95C94}"/>
              </a:ext>
            </a:extLst>
          </p:cNvPr>
          <p:cNvSpPr/>
          <p:nvPr/>
        </p:nvSpPr>
        <p:spPr>
          <a:xfrm>
            <a:off x="7930179" y="1331495"/>
            <a:ext cx="3259189" cy="412019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There are 220 movies whose runtime is greater than the average runtime.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337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64BB8F-2394-2C38-5FBA-C905AEE9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26" y="1259306"/>
            <a:ext cx="8253663" cy="4652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67CEC-B281-A3D4-3CC5-5C582B0E8EA0}"/>
              </a:ext>
            </a:extLst>
          </p:cNvPr>
          <p:cNvSpPr txBox="1"/>
          <p:nvPr/>
        </p:nvSpPr>
        <p:spPr>
          <a:xfrm>
            <a:off x="3358101" y="2505628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n-ea"/>
                <a:cs typeface="+mn-cs"/>
              </a:rPr>
              <a:t>We addressed data by handling null values and removing rows with zero budget or revenue.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n-ea"/>
                <a:cs typeface="+mn-cs"/>
              </a:rPr>
              <a:t>Adventure genre is one of the best revenue</a:t>
            </a:r>
          </a:p>
          <a:p>
            <a:pPr marR="0" lv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n-ea"/>
                <a:cs typeface="+mn-cs"/>
              </a:rPr>
              <a:t>      generating category.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n-ea"/>
                <a:cs typeface="+mn-cs"/>
              </a:rPr>
              <a:t> Modern Times is the least budget movie.</a:t>
            </a: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en-US" sz="1600" dirty="0"/>
              <a:t> There are total 3564 movie production companies</a:t>
            </a:r>
            <a:r>
              <a:rPr lang="en-US" sz="1400" dirty="0"/>
              <a:t>.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n-ea"/>
                <a:cs typeface="+mn-cs"/>
              </a:rPr>
              <a:t> Warner bros is the best movie producing company.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Warner Bros has produced 280 movies .</a:t>
            </a:r>
          </a:p>
          <a:p>
            <a:pPr marL="342900" marR="0" lvl="0" indent="-3429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1800" dirty="0"/>
              <a:t>There is no correlation between the budget and popularity of the movies.</a:t>
            </a:r>
            <a:endParaRPr kumimoji="0" lang="en-IN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3AAD2-BD16-FFB1-F35F-18BFDA12A9F8}"/>
              </a:ext>
            </a:extLst>
          </p:cNvPr>
          <p:cNvSpPr txBox="1"/>
          <p:nvPr/>
        </p:nvSpPr>
        <p:spPr>
          <a:xfrm>
            <a:off x="4748392" y="1407338"/>
            <a:ext cx="2462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3804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3AB8F-53DC-71D5-FF81-A458E123D0EA}"/>
              </a:ext>
            </a:extLst>
          </p:cNvPr>
          <p:cNvSpPr txBox="1"/>
          <p:nvPr/>
        </p:nvSpPr>
        <p:spPr>
          <a:xfrm>
            <a:off x="7890345" y="2955965"/>
            <a:ext cx="430165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/>
              <a:t>THANKYOU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352849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16043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9155B-8B58-492D-980E-89346F0B76A7}"/>
              </a:ext>
            </a:extLst>
          </p:cNvPr>
          <p:cNvSpPr txBox="1"/>
          <p:nvPr/>
        </p:nvSpPr>
        <p:spPr>
          <a:xfrm>
            <a:off x="7569610" y="790761"/>
            <a:ext cx="2894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1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eiryo"/>
                <a:ea typeface="+mj-ea"/>
                <a:cs typeface="+mj-cs"/>
              </a:rPr>
              <a:t>CONTENTS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FBBFF-FD19-E298-CCE8-C1EE670D7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662" y="2014060"/>
            <a:ext cx="4113053" cy="2780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A551D1-9BA1-079B-D210-A8D4FDED5A2C}"/>
              </a:ext>
            </a:extLst>
          </p:cNvPr>
          <p:cNvSpPr txBox="1"/>
          <p:nvPr/>
        </p:nvSpPr>
        <p:spPr>
          <a:xfrm>
            <a:off x="7708233" y="2486656"/>
            <a:ext cx="35132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1800" dirty="0"/>
              <a:t>INTRODUCTION</a:t>
            </a:r>
          </a:p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1800" dirty="0"/>
              <a:t>OBJECTIVES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50D87-7438-3E2F-D9EA-BF2161B5D2B4}"/>
              </a:ext>
            </a:extLst>
          </p:cNvPr>
          <p:cNvSpPr txBox="1"/>
          <p:nvPr/>
        </p:nvSpPr>
        <p:spPr>
          <a:xfrm>
            <a:off x="7708233" y="3119754"/>
            <a:ext cx="2847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1800" dirty="0"/>
              <a:t>BUSINESS OBJECTIVES</a:t>
            </a:r>
            <a:endParaRPr lang="en-IN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C3887-3772-D0D5-B8B7-9495337E2135}"/>
              </a:ext>
            </a:extLst>
          </p:cNvPr>
          <p:cNvSpPr txBox="1"/>
          <p:nvPr/>
        </p:nvSpPr>
        <p:spPr>
          <a:xfrm>
            <a:off x="7708233" y="3429000"/>
            <a:ext cx="3649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US" sz="1800" dirty="0"/>
              <a:t>ANALYSIS</a:t>
            </a:r>
            <a:endParaRPr lang="en-IN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85B3CB-931B-EB95-8CE5-576DF83CBBCF}"/>
              </a:ext>
            </a:extLst>
          </p:cNvPr>
          <p:cNvSpPr txBox="1"/>
          <p:nvPr/>
        </p:nvSpPr>
        <p:spPr>
          <a:xfrm>
            <a:off x="7708233" y="3759436"/>
            <a:ext cx="7186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Ø"/>
            </a:pPr>
            <a:r>
              <a:rPr lang="en-IN" sz="1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238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-239167" y="333955"/>
            <a:ext cx="12192000" cy="681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61517-069B-3DCB-34D0-B70C2E0323A4}"/>
              </a:ext>
            </a:extLst>
          </p:cNvPr>
          <p:cNvSpPr txBox="1"/>
          <p:nvPr/>
        </p:nvSpPr>
        <p:spPr>
          <a:xfrm>
            <a:off x="4508477" y="1077985"/>
            <a:ext cx="6158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DECFE-1F1B-4640-CD34-805B1A1DB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03" y="1900897"/>
            <a:ext cx="6888655" cy="3426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4F81D5-6A7F-8DA3-CDC1-59925317FEAC}"/>
              </a:ext>
            </a:extLst>
          </p:cNvPr>
          <p:cNvSpPr txBox="1"/>
          <p:nvPr/>
        </p:nvSpPr>
        <p:spPr>
          <a:xfrm>
            <a:off x="4479461" y="2741279"/>
            <a:ext cx="62163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The Movie Database (TMDB) is a comprehensive platform that provides information about movies and TV shows. TMDB data analysis using Python offers a fascinating journey into the realm of movies and TV shows, providing valuable insights for enthusiasts, researchers, and industry professionals alike.</a:t>
            </a:r>
          </a:p>
        </p:txBody>
      </p:sp>
    </p:spTree>
    <p:extLst>
      <p:ext uri="{BB962C8B-B14F-4D97-AF65-F5344CB8AC3E}">
        <p14:creationId xmlns:p14="http://schemas.microsoft.com/office/powerpoint/2010/main" val="161913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61517-069B-3DCB-34D0-B70C2E0323A4}"/>
              </a:ext>
            </a:extLst>
          </p:cNvPr>
          <p:cNvSpPr txBox="1"/>
          <p:nvPr/>
        </p:nvSpPr>
        <p:spPr>
          <a:xfrm>
            <a:off x="4349783" y="1245473"/>
            <a:ext cx="6158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OBJECTIVES</a:t>
            </a:r>
            <a:endParaRPr lang="en-I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82FD7-8941-CCF0-8D58-BFDF588C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24" y="2316162"/>
            <a:ext cx="5693518" cy="238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6F498-DDC2-A366-6C1D-C19FCF9E5FEF}"/>
              </a:ext>
            </a:extLst>
          </p:cNvPr>
          <p:cNvSpPr txBox="1"/>
          <p:nvPr/>
        </p:nvSpPr>
        <p:spPr>
          <a:xfrm>
            <a:off x="4690808" y="3094464"/>
            <a:ext cx="5476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objective of the project is to use Python programming to analyze a movie data to perform exploratory data analysis by answering the questions in the upcoming slides.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79595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104775"/>
            <a:ext cx="12192000" cy="6810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5254E3-1261-ABD6-81F0-56F35EA5609E}"/>
              </a:ext>
            </a:extLst>
          </p:cNvPr>
          <p:cNvSpPr txBox="1"/>
          <p:nvPr/>
        </p:nvSpPr>
        <p:spPr>
          <a:xfrm>
            <a:off x="409206" y="580346"/>
            <a:ext cx="6229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150" normalizeH="0" baseline="0" noProof="0" dirty="0">
                <a:ln>
                  <a:noFill/>
                </a:ln>
                <a:effectLst/>
                <a:uLnTx/>
                <a:uFillTx/>
                <a:latin typeface="Meiryo"/>
                <a:ea typeface="+mj-ea"/>
                <a:cs typeface="+mj-cs"/>
              </a:rPr>
              <a:t>BUSINESS OBJECTIVE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4EABBE-73A5-6BAA-A405-43F07E2A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8" y="1753355"/>
            <a:ext cx="5351229" cy="4886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58EB9A-B160-5080-7075-C973EA979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48" y="1750016"/>
            <a:ext cx="5558734" cy="4889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0761E-E8D8-4C2C-CC00-EC78FB2A3115}"/>
              </a:ext>
            </a:extLst>
          </p:cNvPr>
          <p:cNvSpPr txBox="1"/>
          <p:nvPr/>
        </p:nvSpPr>
        <p:spPr>
          <a:xfrm>
            <a:off x="6531954" y="2152457"/>
            <a:ext cx="46733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and display the names of all production companies along with the number of times they appear in the dataset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 the names of the top 25 production companies based on the number of movies they have produced in descending order of the number of movies produced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Sort the data in descending order based on revenue and filter the top 500 movies. Find the measures of central tendency for the following columns using the filtered data: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Budget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Revenue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Runtime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 outlier analysis on the above three columns using boxplots.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and display the names of the movies along with their runtimes for those movies that have above average runtime, using the data from the previous task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CCEE1-16C9-B6C7-CBF4-A2F949840E4C}"/>
              </a:ext>
            </a:extLst>
          </p:cNvPr>
          <p:cNvSpPr txBox="1"/>
          <p:nvPr/>
        </p:nvSpPr>
        <p:spPr>
          <a:xfrm>
            <a:off x="945965" y="1833153"/>
            <a:ext cx="4571337" cy="441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 :-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 the number of rows and columns in the data. Display the titles and genres of the first 50 movies from the dataset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the columns that have null values and perform null value treatment where necessary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 the movie categories that have a budget greater than$220,000.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Display the movie categories that have a revenue greater than$961,000,000.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 rows with value 0 from both budget and revenue columns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 top 10 movies with the highest revenue and top 10 with the least budget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are popularities of movies and budget related?. Are there any correlation between them?. Write your interpretations</a:t>
            </a:r>
          </a:p>
        </p:txBody>
      </p:sp>
    </p:spTree>
    <p:extLst>
      <p:ext uri="{BB962C8B-B14F-4D97-AF65-F5344CB8AC3E}">
        <p14:creationId xmlns:p14="http://schemas.microsoft.com/office/powerpoint/2010/main" val="1636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47625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B3A4F-C114-4031-7A17-20D0B569236F}"/>
              </a:ext>
            </a:extLst>
          </p:cNvPr>
          <p:cNvSpPr txBox="1"/>
          <p:nvPr/>
        </p:nvSpPr>
        <p:spPr>
          <a:xfrm>
            <a:off x="310244" y="208393"/>
            <a:ext cx="11527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effectLst/>
              </a:rPr>
              <a:t>1.Display the numbers of rows and columns in the dataset.</a:t>
            </a:r>
            <a:br>
              <a:rPr lang="en-US" sz="1800" i="0" dirty="0">
                <a:effectLst/>
              </a:rPr>
            </a:br>
            <a:r>
              <a:rPr lang="en-US" sz="1800" i="0" dirty="0">
                <a:effectLst/>
              </a:rPr>
              <a:t>Display the titles and genres of the first 50 movies from the dataset.</a:t>
            </a:r>
            <a:br>
              <a:rPr lang="en-US" sz="1800" i="0" dirty="0">
                <a:effectLst/>
              </a:rPr>
            </a:br>
            <a:endParaRPr lang="en-IN" dirty="0"/>
          </a:p>
        </p:txBody>
      </p:sp>
      <p:pic>
        <p:nvPicPr>
          <p:cNvPr id="8" name="Picture 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C30BDBDC-97E6-D2B3-9853-B46FD6F46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6" y="1131723"/>
            <a:ext cx="4104193" cy="12857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94BD45-AB00-51A1-5619-FFF6D9362AD9}"/>
              </a:ext>
            </a:extLst>
          </p:cNvPr>
          <p:cNvSpPr/>
          <p:nvPr/>
        </p:nvSpPr>
        <p:spPr>
          <a:xfrm>
            <a:off x="677762" y="2690591"/>
            <a:ext cx="3978614" cy="190939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There are a total of 4803 records of movies and 20 columns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.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60A35A-FC4D-3749-652E-A67120462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23"/>
          <a:stretch/>
        </p:blipFill>
        <p:spPr>
          <a:xfrm>
            <a:off x="5628193" y="1131723"/>
            <a:ext cx="3875812" cy="527390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48E64B-E258-24A4-B57A-A08BECD5C92C}"/>
              </a:ext>
            </a:extLst>
          </p:cNvPr>
          <p:cNvSpPr/>
          <p:nvPr/>
        </p:nvSpPr>
        <p:spPr>
          <a:xfrm>
            <a:off x="759576" y="4740217"/>
            <a:ext cx="3978614" cy="190939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The titles and the genres of the first 50 movies, where 19 of them are shown on the screen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.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70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0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D653D-699E-6F0D-4B59-265625F01261}"/>
              </a:ext>
            </a:extLst>
          </p:cNvPr>
          <p:cNvSpPr txBox="1"/>
          <p:nvPr/>
        </p:nvSpPr>
        <p:spPr>
          <a:xfrm>
            <a:off x="-368871" y="700638"/>
            <a:ext cx="889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2.Identify the columns that have null values and perform the null value treatment.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918DBC-E0E2-19E7-2A60-D77B7ECA9145}"/>
              </a:ext>
            </a:extLst>
          </p:cNvPr>
          <p:cNvSpPr/>
          <p:nvPr/>
        </p:nvSpPr>
        <p:spPr>
          <a:xfrm>
            <a:off x="7820525" y="2422236"/>
            <a:ext cx="4016887" cy="406057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We dropped the null values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fro</a:t>
            </a:r>
            <a:r>
              <a:rPr lang="en-US" kern="0" dirty="0">
                <a:solidFill>
                  <a:srgbClr val="FFFFFF"/>
                </a:solidFill>
                <a:latin typeface="Meiryo"/>
              </a:rPr>
              <a:t>m the </a:t>
            </a:r>
            <a:r>
              <a:rPr lang="en-US" kern="0" dirty="0" err="1">
                <a:solidFill>
                  <a:srgbClr val="FFFFFF"/>
                </a:solidFill>
                <a:latin typeface="Meiryo"/>
              </a:rPr>
              <a:t>release_date</a:t>
            </a:r>
            <a:r>
              <a:rPr lang="en-US" kern="0" dirty="0">
                <a:solidFill>
                  <a:srgbClr val="FFFFFF"/>
                </a:solidFill>
                <a:latin typeface="Meiryo"/>
              </a:rPr>
              <a:t> and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Null value in runtime was filled by the average runtime.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DE283-632B-FB6E-D42F-F75E8777A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" y="1122363"/>
            <a:ext cx="3486150" cy="51415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388AA-F6AE-1AAE-3D3D-B9B9F53E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899" y="1169038"/>
            <a:ext cx="4914900" cy="1066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2C0867-9777-B41E-7783-E0007849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899" y="2535081"/>
            <a:ext cx="3652239" cy="372881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7B7951-AA71-F132-3293-1D604A515872}"/>
              </a:ext>
            </a:extLst>
          </p:cNvPr>
          <p:cNvSpPr/>
          <p:nvPr/>
        </p:nvSpPr>
        <p:spPr>
          <a:xfrm>
            <a:off x="3866147" y="2183838"/>
            <a:ext cx="3858127" cy="3116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After treatment</a:t>
            </a:r>
            <a:endParaRPr lang="en-I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38FEDA-B05A-A917-DACB-4DD63AD34325}"/>
              </a:ext>
            </a:extLst>
          </p:cNvPr>
          <p:cNvSpPr txBox="1"/>
          <p:nvPr/>
        </p:nvSpPr>
        <p:spPr>
          <a:xfrm>
            <a:off x="-1327780" y="390598"/>
            <a:ext cx="9247367" cy="418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Amasis MT Pro" panose="02040504050005020304" pitchFamily="18" charset="0"/>
              </a:rPr>
              <a:t>3.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Display the movie categories that have a budget greater than $220,000.</a:t>
            </a:r>
          </a:p>
        </p:txBody>
      </p:sp>
      <p:pic>
        <p:nvPicPr>
          <p:cNvPr id="7" name="Picture 6" descr="A graph with colorful bars&#10;&#10;Description automatically generated">
            <a:extLst>
              <a:ext uri="{FF2B5EF4-FFF2-40B4-BE49-F238E27FC236}">
                <a16:creationId xmlns:a16="http://schemas.microsoft.com/office/drawing/2014/main" id="{9562D823-9F02-1EA2-0D39-22E9216B0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62" y="2371878"/>
            <a:ext cx="5874238" cy="41251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303BF8-50DC-F982-2532-904EB45974BA}"/>
              </a:ext>
            </a:extLst>
          </p:cNvPr>
          <p:cNvSpPr/>
          <p:nvPr/>
        </p:nvSpPr>
        <p:spPr>
          <a:xfrm>
            <a:off x="6317762" y="2574758"/>
            <a:ext cx="5293470" cy="3760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There are 20 categories of movies that have budget greater than $220,000,</a:t>
            </a:r>
          </a:p>
          <a:p>
            <a:r>
              <a:rPr lang="en-US" dirty="0"/>
              <a:t>with Animation category having  the highest budget.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69651-D46B-8DB1-259E-A816614723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070" r="319" b="16449"/>
          <a:stretch/>
        </p:blipFill>
        <p:spPr>
          <a:xfrm>
            <a:off x="202739" y="1024727"/>
            <a:ext cx="8668546" cy="10385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68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0DB5B-0B7F-40FF-3211-0ECC6AC21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19FAE-0659-6315-54DD-5E535FFA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92"/>
          <a:stretch/>
        </p:blipFill>
        <p:spPr>
          <a:xfrm>
            <a:off x="-228600" y="-52391"/>
            <a:ext cx="12192000" cy="6810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D88A95-B9CB-86A4-9967-A509706D58FE}"/>
              </a:ext>
            </a:extLst>
          </p:cNvPr>
          <p:cNvSpPr txBox="1"/>
          <p:nvPr/>
        </p:nvSpPr>
        <p:spPr>
          <a:xfrm>
            <a:off x="-804181" y="595498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82662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78025" algn="l"/>
              </a:tabLst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4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.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Display the movie categories where the revenue is greater than $961,000,000.</a:t>
            </a:r>
          </a:p>
        </p:txBody>
      </p:sp>
      <p:pic>
        <p:nvPicPr>
          <p:cNvPr id="6" name="Picture 5" descr="A graph with colorful bars&#10;&#10;Description automatically generated">
            <a:extLst>
              <a:ext uri="{FF2B5EF4-FFF2-40B4-BE49-F238E27FC236}">
                <a16:creationId xmlns:a16="http://schemas.microsoft.com/office/drawing/2014/main" id="{5AD345D5-7655-8CE8-8524-56259D0B0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60" y="1433513"/>
            <a:ext cx="4263209" cy="33876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55215A-4F5E-565C-3C30-A16A1DFE32C1}"/>
              </a:ext>
            </a:extLst>
          </p:cNvPr>
          <p:cNvSpPr/>
          <p:nvPr/>
        </p:nvSpPr>
        <p:spPr>
          <a:xfrm>
            <a:off x="151044" y="5061128"/>
            <a:ext cx="5219988" cy="119513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kern="0" dirty="0">
                <a:solidFill>
                  <a:srgbClr val="FFFFFF"/>
                </a:solidFill>
                <a:latin typeface="Meiryo"/>
              </a:rPr>
              <a:t>There are 18 genre whose revenue is greater than $961,000,000.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Adventure Genre with the highest revenue and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Documentary genre with </a:t>
            </a:r>
            <a:r>
              <a:rPr lang="en-US" sz="1200" kern="0" dirty="0">
                <a:solidFill>
                  <a:srgbClr val="FFFFFF"/>
                </a:solidFill>
                <a:latin typeface="Meiryo"/>
              </a:rPr>
              <a:t>the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least revenue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65976E-FDEE-B1CD-9B5C-C6DAC34D9229}"/>
              </a:ext>
            </a:extLst>
          </p:cNvPr>
          <p:cNvSpPr txBox="1"/>
          <p:nvPr/>
        </p:nvSpPr>
        <p:spPr>
          <a:xfrm>
            <a:off x="6399438" y="639763"/>
            <a:ext cx="4844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sis MT Pro" panose="02040504050005020304" pitchFamily="18" charset="0"/>
                <a:ea typeface="+mn-ea"/>
                <a:cs typeface="+mn-cs"/>
              </a:rPr>
              <a:t>5.Remove the rows with value 0 from both the budget and revenue columns.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D14636-EF44-57FE-4791-3A23DA4BBAA8}"/>
              </a:ext>
            </a:extLst>
          </p:cNvPr>
          <p:cNvSpPr/>
          <p:nvPr/>
        </p:nvSpPr>
        <p:spPr>
          <a:xfrm>
            <a:off x="6480443" y="2792211"/>
            <a:ext cx="3782861" cy="263282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rgbClr val="E42C8B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"/>
                <a:ea typeface="+mn-ea"/>
                <a:cs typeface="+mn-cs"/>
              </a:rPr>
              <a:t>The movies with value 0 is removed from both the budget and revenue columns. 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2DF6F3-08A4-953F-9534-F40731757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948" y="1595654"/>
            <a:ext cx="3676650" cy="8763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574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868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Meiryo</vt:lpstr>
      <vt:lpstr>Amasis MT Pro</vt:lpstr>
      <vt:lpstr>Arial</vt:lpstr>
      <vt:lpstr>Calibri</vt:lpstr>
      <vt:lpstr>Calibri Light</vt:lpstr>
      <vt:lpstr>Century Gothic</vt:lpstr>
      <vt:lpstr>Wingdings</vt:lpstr>
      <vt:lpstr>Office Theme</vt:lpstr>
      <vt:lpstr>TMDB MOVIE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TMDB MOVIE</dc:title>
  <dc:creator>Puche H</dc:creator>
  <cp:lastModifiedBy>Puche H</cp:lastModifiedBy>
  <cp:revision>5</cp:revision>
  <dcterms:created xsi:type="dcterms:W3CDTF">2023-12-17T14:57:24Z</dcterms:created>
  <dcterms:modified xsi:type="dcterms:W3CDTF">2023-12-29T06:53:05Z</dcterms:modified>
</cp:coreProperties>
</file>